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ora"/>
      <p:regular r:id="rId17"/>
    </p:embeddedFont>
    <p:embeddedFont>
      <p:font typeface="Lora"/>
      <p:regular r:id="rId18"/>
    </p:embeddedFont>
    <p:embeddedFont>
      <p:font typeface="Lora"/>
      <p:regular r:id="rId19"/>
    </p:embeddedFont>
    <p:embeddedFont>
      <p:font typeface="Lora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slideLayout" Target="../slideLayouts/slideLayout7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69569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Real-World Data Science Problems in Finance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46270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Data-Driven Solutions for Industry Challenges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5132784"/>
            <a:ext cx="382905" cy="382905"/>
          </a:xfrm>
          <a:prstGeom prst="roundRect">
            <a:avLst>
              <a:gd name="adj" fmla="val 23878209"/>
            </a:avLst>
          </a:prstGeom>
          <a:solidFill>
            <a:srgbClr val="07D9DB"/>
          </a:solidFill>
          <a:ln w="7620">
            <a:solidFill>
              <a:srgbClr val="38383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53783" y="5275421"/>
            <a:ext cx="123587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38383C"/>
                </a:solidFill>
                <a:latin typeface="Source Sans Pro Medium" pitchFamily="34" charset="0"/>
                <a:ea typeface="Source Sans Pro Medium" pitchFamily="34" charset="-122"/>
                <a:cs typeface="Source Sans Pro Medium" pitchFamily="34" charset="-120"/>
              </a:rPr>
              <a:t>DH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826687" y="5114925"/>
            <a:ext cx="2055019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D6E5EF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by Desai  Hardik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31877"/>
            <a:ext cx="645961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 &amp; Next Steps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1794867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science is no longer optional—it’s essential.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Financial institutions should: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2830116"/>
            <a:ext cx="239316" cy="1436251"/>
          </a:xfrm>
          <a:prstGeom prst="roundRect">
            <a:avLst>
              <a:gd name="adj" fmla="val 15004"/>
            </a:avLst>
          </a:prstGeom>
          <a:solidFill>
            <a:srgbClr val="444752"/>
          </a:solidFill>
          <a:ln/>
        </p:spPr>
      </p:sp>
      <p:sp>
        <p:nvSpPr>
          <p:cNvPr id="6" name="Text 3"/>
          <p:cNvSpPr/>
          <p:nvPr/>
        </p:nvSpPr>
        <p:spPr>
          <a:xfrm>
            <a:off x="1316355" y="3069431"/>
            <a:ext cx="371903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Invest in Data Infrastructure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1196697" y="4445794"/>
            <a:ext cx="239316" cy="1436251"/>
          </a:xfrm>
          <a:prstGeom prst="roundRect">
            <a:avLst>
              <a:gd name="adj" fmla="val 15004"/>
            </a:avLst>
          </a:prstGeom>
          <a:solidFill>
            <a:srgbClr val="444752"/>
          </a:solidFill>
          <a:ln/>
        </p:spPr>
      </p:sp>
      <p:sp>
        <p:nvSpPr>
          <p:cNvPr id="8" name="Text 5"/>
          <p:cNvSpPr/>
          <p:nvPr/>
        </p:nvSpPr>
        <p:spPr>
          <a:xfrm>
            <a:off x="1675328" y="4685109"/>
            <a:ext cx="412968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Hire/Train Data Science Teams</a:t>
            </a:r>
            <a:endParaRPr lang="en-US" sz="2200" dirty="0"/>
          </a:p>
        </p:txBody>
      </p:sp>
      <p:sp>
        <p:nvSpPr>
          <p:cNvPr id="9" name="Shape 6"/>
          <p:cNvSpPr/>
          <p:nvPr/>
        </p:nvSpPr>
        <p:spPr>
          <a:xfrm>
            <a:off x="1555790" y="6061472"/>
            <a:ext cx="239316" cy="1436251"/>
          </a:xfrm>
          <a:prstGeom prst="roundRect">
            <a:avLst>
              <a:gd name="adj" fmla="val 15004"/>
            </a:avLst>
          </a:prstGeom>
          <a:solidFill>
            <a:srgbClr val="444752"/>
          </a:solidFill>
          <a:ln/>
        </p:spPr>
      </p:sp>
      <p:sp>
        <p:nvSpPr>
          <p:cNvPr id="10" name="Text 7"/>
          <p:cNvSpPr/>
          <p:nvPr/>
        </p:nvSpPr>
        <p:spPr>
          <a:xfrm>
            <a:off x="2034421" y="6300788"/>
            <a:ext cx="302240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Pilot &amp; Scale Use Cases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301490"/>
            <a:ext cx="870037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Why Finance Needs Data Science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36448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1615559" y="5446752"/>
            <a:ext cx="464534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Data-heavy and risk-prone systems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7464743" y="536448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7" name="Text 4"/>
          <p:cNvSpPr/>
          <p:nvPr/>
        </p:nvSpPr>
        <p:spPr>
          <a:xfrm>
            <a:off x="8242578" y="5446752"/>
            <a:ext cx="45735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Real-time decisions for high stakes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837724" y="638175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9" name="Text 6"/>
          <p:cNvSpPr/>
          <p:nvPr/>
        </p:nvSpPr>
        <p:spPr>
          <a:xfrm>
            <a:off x="1615559" y="6464022"/>
            <a:ext cx="532649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Rising regulatory and customer pressure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7464743" y="638175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1" name="Text 8"/>
          <p:cNvSpPr/>
          <p:nvPr/>
        </p:nvSpPr>
        <p:spPr>
          <a:xfrm>
            <a:off x="8242578" y="6464022"/>
            <a:ext cx="464022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Automation, prediction, and insight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7226" y="524470"/>
            <a:ext cx="5786318" cy="560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Overview of Key Challenges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67226" y="1466493"/>
            <a:ext cx="13295948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will explore 5 major finance problems where data science makes an impact:</a:t>
            </a:r>
            <a:endParaRPr lang="en-US" sz="15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7226" y="1985843"/>
            <a:ext cx="953214" cy="114383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11060" y="2176463"/>
            <a:ext cx="2425898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Credit Risk Assessment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26" y="3129677"/>
            <a:ext cx="953214" cy="11438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11060" y="3320296"/>
            <a:ext cx="2243018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Fraud Detection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26" y="4273510"/>
            <a:ext cx="953214" cy="114383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811060" y="4464129"/>
            <a:ext cx="2243018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Algorithmic Trading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26" y="5417344"/>
            <a:ext cx="953214" cy="114383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11060" y="5607963"/>
            <a:ext cx="2536865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Customer Segmentation</a:t>
            </a:r>
            <a:endParaRPr lang="en-US" sz="175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26" y="6561177"/>
            <a:ext cx="953214" cy="1143833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811060" y="6751796"/>
            <a:ext cx="2427446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Regulatory Compliance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883104"/>
            <a:ext cx="927544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Problem 1 – Credit Risk Assessment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94609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Challenge: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Traditional credit scoring misses key risk factors.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598319"/>
            <a:ext cx="4158734" cy="1740218"/>
          </a:xfrm>
          <a:prstGeom prst="roundRect">
            <a:avLst>
              <a:gd name="adj" fmla="val 2063"/>
            </a:avLst>
          </a:prstGeom>
          <a:solidFill>
            <a:srgbClr val="444752"/>
          </a:solidFill>
          <a:ln/>
        </p:spPr>
      </p:sp>
      <p:sp>
        <p:nvSpPr>
          <p:cNvPr id="6" name="Text 3"/>
          <p:cNvSpPr/>
          <p:nvPr/>
        </p:nvSpPr>
        <p:spPr>
          <a:xfrm>
            <a:off x="1077039" y="5837634"/>
            <a:ext cx="318456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Diverse Data ML Models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77039" y="6333173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Income, behavior, employment history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35773" y="5598319"/>
            <a:ext cx="4158734" cy="1740218"/>
          </a:xfrm>
          <a:prstGeom prst="roundRect">
            <a:avLst>
              <a:gd name="adj" fmla="val 2063"/>
            </a:avLst>
          </a:prstGeom>
          <a:solidFill>
            <a:srgbClr val="444752"/>
          </a:solidFill>
          <a:ln/>
        </p:spPr>
      </p:sp>
      <p:sp>
        <p:nvSpPr>
          <p:cNvPr id="9" name="Text 6"/>
          <p:cNvSpPr/>
          <p:nvPr/>
        </p:nvSpPr>
        <p:spPr>
          <a:xfrm>
            <a:off x="5475089" y="583763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Real-time Prediction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475089" y="6333173"/>
            <a:ext cx="3680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Instant creditworthiness assessment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9633823" y="5598319"/>
            <a:ext cx="4158853" cy="1740218"/>
          </a:xfrm>
          <a:prstGeom prst="roundRect">
            <a:avLst>
              <a:gd name="adj" fmla="val 2063"/>
            </a:avLst>
          </a:prstGeom>
          <a:solidFill>
            <a:srgbClr val="444752"/>
          </a:solidFill>
          <a:ln/>
        </p:spPr>
      </p:sp>
      <p:sp>
        <p:nvSpPr>
          <p:cNvPr id="12" name="Text 9"/>
          <p:cNvSpPr/>
          <p:nvPr/>
        </p:nvSpPr>
        <p:spPr>
          <a:xfrm>
            <a:off x="9873139" y="583763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Inclusive Scoring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873139" y="6333173"/>
            <a:ext cx="36802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Underbanked populations included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50150"/>
            <a:ext cx="751605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Problem 2 – Fraud Detection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33291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Challenge: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Fraud is dynamic and costly, needing real-time detection.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425434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5" name="Text 3"/>
          <p:cNvSpPr/>
          <p:nvPr/>
        </p:nvSpPr>
        <p:spPr>
          <a:xfrm>
            <a:off x="1615559" y="43366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Anomaly Detection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837724" y="527161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7" name="Text 5"/>
          <p:cNvSpPr/>
          <p:nvPr/>
        </p:nvSpPr>
        <p:spPr>
          <a:xfrm>
            <a:off x="1615559" y="53538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Neural Networks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7614761" y="425434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9" name="Text 7"/>
          <p:cNvSpPr/>
          <p:nvPr/>
        </p:nvSpPr>
        <p:spPr>
          <a:xfrm>
            <a:off x="8392597" y="43366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Behavioral Profiling</a:t>
            </a:r>
            <a:endParaRPr lang="en-US" sz="2200" dirty="0"/>
          </a:p>
        </p:txBody>
      </p:sp>
      <p:sp>
        <p:nvSpPr>
          <p:cNvPr id="10" name="Shape 8"/>
          <p:cNvSpPr/>
          <p:nvPr/>
        </p:nvSpPr>
        <p:spPr>
          <a:xfrm>
            <a:off x="7614761" y="527161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1" name="Text 9"/>
          <p:cNvSpPr/>
          <p:nvPr/>
        </p:nvSpPr>
        <p:spPr>
          <a:xfrm>
            <a:off x="8392597" y="53538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Real-time Alerts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83625"/>
            <a:ext cx="854106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Problem 3 – Algorithmic Trading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56639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Challenge: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Markets are volatile and react to complex signals.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1950363" y="3771662"/>
            <a:ext cx="3192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Time-Series Forecasting</a:t>
            </a:r>
            <a:endParaRPr lang="en-US" sz="2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1521" y="3218617"/>
            <a:ext cx="3627358" cy="3627358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781556" y="3498652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444752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100" y="3629501"/>
            <a:ext cx="269200" cy="3365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487853" y="377166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Sentiment Analysis</a:t>
            </a:r>
            <a:endParaRPr lang="en-US" sz="22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521" y="3218617"/>
            <a:ext cx="3627358" cy="3627358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8250317" y="3498652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444752"/>
          </a:solidFill>
          <a:ln/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4861" y="3629501"/>
            <a:ext cx="269200" cy="33659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487853" y="5764887"/>
            <a:ext cx="317015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Reinforcement Learning</a:t>
            </a:r>
            <a:endParaRPr lang="en-US" sz="22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1521" y="3218617"/>
            <a:ext cx="3627358" cy="3627358"/>
          </a:xfrm>
          <a:prstGeom prst="rect">
            <a:avLst/>
          </a:prstGeom>
        </p:spPr>
      </p:pic>
      <p:sp>
        <p:nvSpPr>
          <p:cNvPr id="14" name="Shape 7"/>
          <p:cNvSpPr/>
          <p:nvPr/>
        </p:nvSpPr>
        <p:spPr>
          <a:xfrm>
            <a:off x="8250317" y="5967413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444752"/>
          </a:solidFill>
          <a:ln/>
        </p:spPr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4861" y="6098262"/>
            <a:ext cx="269200" cy="33659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837724" y="5588913"/>
            <a:ext cx="4304824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Automated High-Frequency Models</a:t>
            </a:r>
            <a:endParaRPr lang="en-US" sz="220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1521" y="3218617"/>
            <a:ext cx="3627358" cy="3627358"/>
          </a:xfrm>
          <a:prstGeom prst="rect">
            <a:avLst/>
          </a:prstGeom>
        </p:spPr>
      </p:pic>
      <p:sp>
        <p:nvSpPr>
          <p:cNvPr id="18" name="Shape 9"/>
          <p:cNvSpPr/>
          <p:nvPr/>
        </p:nvSpPr>
        <p:spPr>
          <a:xfrm>
            <a:off x="5781556" y="5967413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444752"/>
          </a:solidFill>
          <a:ln/>
        </p:spPr>
      </p:sp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6100" y="6098262"/>
            <a:ext cx="269200" cy="3365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82974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Problem 4 – Customer Segmentation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59675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Challenge: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One-size-fits-all services reduce engagement.</a:t>
            </a:r>
            <a:endParaRPr lang="en-US" sz="18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3248978"/>
            <a:ext cx="598408" cy="59840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24124" y="41465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Clustering Models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324124" y="4642128"/>
            <a:ext cx="35846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K-means on customer data</a:t>
            </a:r>
            <a:endParaRPr lang="en-US" sz="18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7943" y="3248978"/>
            <a:ext cx="598408" cy="59840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207943" y="4146590"/>
            <a:ext cx="325576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Behavioral Segmentation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10207943" y="4642128"/>
            <a:ext cx="35847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Spending patterns, goals</a:t>
            </a:r>
            <a:endParaRPr lang="en-US" sz="18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5623560"/>
            <a:ext cx="598408" cy="59840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324124" y="6521172"/>
            <a:ext cx="296977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Personalized Offerings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6324124" y="7016710"/>
            <a:ext cx="35846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Marketing, product customisation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50150"/>
            <a:ext cx="1126390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Problem 5 – Regulatory Compliance &amp; AML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33291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Challenge: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High regulatory burden and hidden illicit activity.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425434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5" name="Text 3"/>
          <p:cNvSpPr/>
          <p:nvPr/>
        </p:nvSpPr>
        <p:spPr>
          <a:xfrm>
            <a:off x="1615559" y="4336613"/>
            <a:ext cx="431232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Hybrid Rule-based + ML Systems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837724" y="527161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7" name="Text 5"/>
          <p:cNvSpPr/>
          <p:nvPr/>
        </p:nvSpPr>
        <p:spPr>
          <a:xfrm>
            <a:off x="1615559" y="5353883"/>
            <a:ext cx="357937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NLP for Document Analysis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7614761" y="425434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9" name="Text 7"/>
          <p:cNvSpPr/>
          <p:nvPr/>
        </p:nvSpPr>
        <p:spPr>
          <a:xfrm>
            <a:off x="8392597" y="43366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Risk Scoring</a:t>
            </a:r>
            <a:endParaRPr lang="en-US" sz="2200" dirty="0"/>
          </a:p>
        </p:txBody>
      </p:sp>
      <p:sp>
        <p:nvSpPr>
          <p:cNvPr id="10" name="Shape 8"/>
          <p:cNvSpPr/>
          <p:nvPr/>
        </p:nvSpPr>
        <p:spPr>
          <a:xfrm>
            <a:off x="7614761" y="527161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1" name="Text 9"/>
          <p:cNvSpPr/>
          <p:nvPr/>
        </p:nvSpPr>
        <p:spPr>
          <a:xfrm>
            <a:off x="8392597" y="53538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Automated Reporting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34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2838" y="630793"/>
            <a:ext cx="7538323" cy="1349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Impact of Data Science in Finance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802838" y="2438757"/>
            <a:ext cx="2321600" cy="756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950"/>
              </a:lnSpc>
              <a:buNone/>
            </a:pPr>
            <a:r>
              <a:rPr lang="en-US" sz="59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30%</a:t>
            </a:r>
            <a:endParaRPr lang="en-US" sz="5950" dirty="0"/>
          </a:p>
        </p:txBody>
      </p:sp>
      <p:sp>
        <p:nvSpPr>
          <p:cNvPr id="5" name="Text 2"/>
          <p:cNvSpPr/>
          <p:nvPr/>
        </p:nvSpPr>
        <p:spPr>
          <a:xfrm>
            <a:off x="802838" y="3482459"/>
            <a:ext cx="2321600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Cost Reduction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802838" y="3957399"/>
            <a:ext cx="2321600" cy="734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Operational efficiency, fewer errors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3411141" y="2438757"/>
            <a:ext cx="2321600" cy="756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950"/>
              </a:lnSpc>
              <a:buNone/>
            </a:pPr>
            <a:r>
              <a:rPr lang="en-US" sz="59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2X</a:t>
            </a:r>
            <a:endParaRPr lang="en-US" sz="5950" dirty="0"/>
          </a:p>
        </p:txBody>
      </p:sp>
      <p:sp>
        <p:nvSpPr>
          <p:cNvPr id="8" name="Text 5"/>
          <p:cNvSpPr/>
          <p:nvPr/>
        </p:nvSpPr>
        <p:spPr>
          <a:xfrm>
            <a:off x="3411141" y="3482459"/>
            <a:ext cx="2321600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Improved Speed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3411141" y="3957399"/>
            <a:ext cx="2321600" cy="734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Faster, accurate decisions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6019443" y="2438757"/>
            <a:ext cx="2321600" cy="756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950"/>
              </a:lnSpc>
              <a:buNone/>
            </a:pPr>
            <a:r>
              <a:rPr lang="en-US" sz="59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15%</a:t>
            </a:r>
            <a:endParaRPr lang="en-US" sz="5950" dirty="0"/>
          </a:p>
        </p:txBody>
      </p:sp>
      <p:sp>
        <p:nvSpPr>
          <p:cNvPr id="11" name="Text 8"/>
          <p:cNvSpPr/>
          <p:nvPr/>
        </p:nvSpPr>
        <p:spPr>
          <a:xfrm>
            <a:off x="6019443" y="3482459"/>
            <a:ext cx="2321600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Customer Retention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019443" y="4294703"/>
            <a:ext cx="2321600" cy="367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Enhanced satisfaction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3411141" y="5379601"/>
            <a:ext cx="2321600" cy="756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950"/>
              </a:lnSpc>
              <a:buNone/>
            </a:pPr>
            <a:r>
              <a:rPr lang="en-US" sz="59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50%</a:t>
            </a:r>
            <a:endParaRPr lang="en-US" sz="5950" dirty="0"/>
          </a:p>
        </p:txBody>
      </p:sp>
      <p:sp>
        <p:nvSpPr>
          <p:cNvPr id="14" name="Text 11"/>
          <p:cNvSpPr/>
          <p:nvPr/>
        </p:nvSpPr>
        <p:spPr>
          <a:xfrm>
            <a:off x="3411141" y="6423303"/>
            <a:ext cx="2321600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Fraud Loss Reduction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3411141" y="7235547"/>
            <a:ext cx="2321600" cy="367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Stronger compliance</a:t>
            </a:r>
            <a:endParaRPr lang="en-US" sz="1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2025-06-23T07:43:24Z</dcterms:created>
  <dcterms:modified xsi:type="dcterms:W3CDTF">2025-06-23T07:43:24Z</dcterms:modified>
</cp:coreProperties>
</file>